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383625" cy="30275213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1884" y="-948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2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45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92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8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94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29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86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13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62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74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9CEA3-5404-476A-A27C-56356766367B}" type="datetimeFigureOut">
              <a:rPr lang="zh-TW" altLang="en-US" smtClean="0"/>
              <a:t>2024/11/25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90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圓角矩形 5">
            <a:extLst>
              <a:ext uri="{FF2B5EF4-FFF2-40B4-BE49-F238E27FC236}">
                <a16:creationId xmlns:a16="http://schemas.microsoft.com/office/drawing/2014/main" id="{C8386E32-6F32-443F-52CC-17E6C852B281}"/>
              </a:ext>
            </a:extLst>
          </p:cNvPr>
          <p:cNvSpPr/>
          <p:nvPr/>
        </p:nvSpPr>
        <p:spPr>
          <a:xfrm>
            <a:off x="11185788" y="9649503"/>
            <a:ext cx="9540000" cy="10144598"/>
          </a:xfrm>
          <a:prstGeom prst="roundRect">
            <a:avLst>
              <a:gd name="adj" fmla="val 9048"/>
            </a:avLst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DF3AE1-D694-CE2D-84BF-12CB6E8BE901}"/>
              </a:ext>
            </a:extLst>
          </p:cNvPr>
          <p:cNvSpPr txBox="1"/>
          <p:nvPr/>
        </p:nvSpPr>
        <p:spPr>
          <a:xfrm>
            <a:off x="0" y="3473720"/>
            <a:ext cx="2138362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DevOps</a:t>
            </a:r>
            <a:r>
              <a:rPr lang="zh-TW" altLang="en-US" sz="8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－自動化建置環境與憑證</a:t>
            </a:r>
            <a:endParaRPr lang="en-US" altLang="zh-TW" sz="8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5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林聖博 余貫瑒</a:t>
            </a:r>
            <a:endParaRPr lang="en-US" altLang="zh-TW" sz="5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專題編號：</a:t>
            </a:r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347-114-27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EDA548E7-2282-2DF8-F0C5-427C0F1D10A4}"/>
              </a:ext>
            </a:extLst>
          </p:cNvPr>
          <p:cNvSpPr/>
          <p:nvPr/>
        </p:nvSpPr>
        <p:spPr>
          <a:xfrm>
            <a:off x="631879" y="6377655"/>
            <a:ext cx="20106888" cy="2769990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摘要</a:t>
            </a:r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本專題利用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來建立多個不同環境並管理網路應用程式伺服器，以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架設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 Server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Reverse Proxy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，將需求轉送進入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容器內，再將憑證安裝在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Reverse Proxy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，達成以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協定連線進入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內部，並設定自動建置腳本，使建立與還原伺服器變得容易。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F9BD6A1C-AFCC-FB40-54DB-1D900F0E3905}"/>
              </a:ext>
            </a:extLst>
          </p:cNvPr>
          <p:cNvSpPr/>
          <p:nvPr/>
        </p:nvSpPr>
        <p:spPr>
          <a:xfrm>
            <a:off x="643980" y="26955755"/>
            <a:ext cx="20106888" cy="2845656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en-US" altLang="zh-TW" sz="3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我們期待這套流程能讓使用者在建置和維護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應用程式的時候能夠加速工作進行、減少環境建置錯誤，並透過這種方式令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支援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，使伺服器能夠快速被建立，並保證系統運作正常且方便管理。</a:t>
            </a: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BD95DD17-3A20-8358-7BD0-D5551C4DC61F}"/>
              </a:ext>
            </a:extLst>
          </p:cNvPr>
          <p:cNvGrpSpPr/>
          <p:nvPr/>
        </p:nvGrpSpPr>
        <p:grpSpPr>
          <a:xfrm>
            <a:off x="644858" y="9682802"/>
            <a:ext cx="9540000" cy="6026150"/>
            <a:chOff x="636535" y="9925050"/>
            <a:chExt cx="9540000" cy="6026150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30C246DF-DEE3-E834-C56C-676C34FC48C1}"/>
                </a:ext>
              </a:extLst>
            </p:cNvPr>
            <p:cNvSpPr/>
            <p:nvPr/>
          </p:nvSpPr>
          <p:spPr>
            <a:xfrm>
              <a:off x="636535" y="9925050"/>
              <a:ext cx="9540000" cy="6026150"/>
            </a:xfrm>
            <a:prstGeom prst="roundRect">
              <a:avLst>
                <a:gd name="adj" fmla="val 9048"/>
              </a:avLst>
            </a:prstGeom>
            <a:solidFill>
              <a:schemeClr val="bg2">
                <a:alpha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C5429B0-9763-6A20-B7B0-9661FBB0B59E}"/>
                </a:ext>
              </a:extLst>
            </p:cNvPr>
            <p:cNvSpPr txBox="1"/>
            <p:nvPr/>
          </p:nvSpPr>
          <p:spPr>
            <a:xfrm>
              <a:off x="989964" y="10433859"/>
              <a:ext cx="883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u="sng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系統架構</a:t>
              </a:r>
              <a:endParaRPr lang="en-US" altLang="zh-TW" sz="3200" b="1" u="sng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2A4496E5-A8D8-1FE2-A241-5FF3595E2D9F}"/>
                </a:ext>
              </a:extLst>
            </p:cNvPr>
            <p:cNvGrpSpPr/>
            <p:nvPr/>
          </p:nvGrpSpPr>
          <p:grpSpPr>
            <a:xfrm>
              <a:off x="754357" y="11110270"/>
              <a:ext cx="9304356" cy="4551353"/>
              <a:chOff x="754357" y="11243620"/>
              <a:chExt cx="9304356" cy="4551353"/>
            </a:xfrm>
          </p:grpSpPr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B846DEAB-2896-8946-E270-B6109A023E00}"/>
                  </a:ext>
                </a:extLst>
              </p:cNvPr>
              <p:cNvGrpSpPr/>
              <p:nvPr/>
            </p:nvGrpSpPr>
            <p:grpSpPr>
              <a:xfrm>
                <a:off x="754357" y="11243620"/>
                <a:ext cx="9304356" cy="3706957"/>
                <a:chOff x="1447050" y="1498451"/>
                <a:chExt cx="9304356" cy="3706957"/>
              </a:xfrm>
            </p:grpSpPr>
            <p:pic>
              <p:nvPicPr>
                <p:cNvPr id="31" name="Picture 4">
                  <a:extLst>
                    <a:ext uri="{FF2B5EF4-FFF2-40B4-BE49-F238E27FC236}">
                      <a16:creationId xmlns:a16="http://schemas.microsoft.com/office/drawing/2014/main" id="{A48B31B3-3972-5B27-7B8C-BF3FFDDCFE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050" y="1498451"/>
                  <a:ext cx="9304356" cy="3706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6BAA7D29-928E-0BA6-851A-93B07D72B6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246664" y="1983696"/>
                  <a:ext cx="1504367" cy="3077153"/>
                  <a:chOff x="8718095" y="2057400"/>
                  <a:chExt cx="1314451" cy="2688684"/>
                </a:xfrm>
              </p:grpSpPr>
              <p:sp>
                <p:nvSpPr>
                  <p:cNvPr id="33" name="Google Shape;2319;p37">
                    <a:extLst>
                      <a:ext uri="{FF2B5EF4-FFF2-40B4-BE49-F238E27FC236}">
                        <a16:creationId xmlns:a16="http://schemas.microsoft.com/office/drawing/2014/main" id="{EC4B2F13-B52D-9214-0CA0-8B4DC4A3EAAD}"/>
                      </a:ext>
                    </a:extLst>
                  </p:cNvPr>
                  <p:cNvSpPr/>
                  <p:nvPr/>
                </p:nvSpPr>
                <p:spPr>
                  <a:xfrm>
                    <a:off x="8724899" y="2057400"/>
                    <a:ext cx="1307647" cy="838200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/>
                    <a:endParaRPr sz="2400"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  <p:sp>
                <p:nvSpPr>
                  <p:cNvPr id="34" name="Google Shape;2319;p37">
                    <a:extLst>
                      <a:ext uri="{FF2B5EF4-FFF2-40B4-BE49-F238E27FC236}">
                        <a16:creationId xmlns:a16="http://schemas.microsoft.com/office/drawing/2014/main" id="{666124C9-20C4-C530-B016-6F3C2BB233DB}"/>
                      </a:ext>
                    </a:extLst>
                  </p:cNvPr>
                  <p:cNvSpPr/>
                  <p:nvPr/>
                </p:nvSpPr>
                <p:spPr>
                  <a:xfrm>
                    <a:off x="8724899" y="2982642"/>
                    <a:ext cx="1307647" cy="838200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/>
                    <a:endParaRPr sz="2400"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  <p:sp>
                <p:nvSpPr>
                  <p:cNvPr id="35" name="Google Shape;2319;p37">
                    <a:extLst>
                      <a:ext uri="{FF2B5EF4-FFF2-40B4-BE49-F238E27FC236}">
                        <a16:creationId xmlns:a16="http://schemas.microsoft.com/office/drawing/2014/main" id="{16F01635-C17D-37B7-930C-AF219F70A806}"/>
                      </a:ext>
                    </a:extLst>
                  </p:cNvPr>
                  <p:cNvSpPr/>
                  <p:nvPr/>
                </p:nvSpPr>
                <p:spPr>
                  <a:xfrm>
                    <a:off x="8718095" y="3907884"/>
                    <a:ext cx="1307647" cy="838200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/>
                    <a:endParaRPr sz="2400"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</p:grpSp>
          </p:grpSp>
          <p:sp>
            <p:nvSpPr>
              <p:cNvPr id="36" name="Text Box 59">
                <a:extLst>
                  <a:ext uri="{FF2B5EF4-FFF2-40B4-BE49-F238E27FC236}">
                    <a16:creationId xmlns:a16="http://schemas.microsoft.com/office/drawing/2014/main" id="{44D3C342-5631-64FA-018C-B60E539BEE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7826" y="15155450"/>
                <a:ext cx="4917417" cy="639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4699" tIns="42349" rIns="84699" bIns="42349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TW" altLang="en-US" sz="3600" dirty="0">
                    <a:cs typeface="Times New Roman" panose="02020603050405020304" pitchFamily="18" charset="0"/>
                  </a:rPr>
                  <a:t>圖</a:t>
                </a:r>
                <a:r>
                  <a:rPr lang="zh-CN" altLang="en-US" sz="3600" dirty="0">
                    <a:cs typeface="Times New Roman" panose="02020603050405020304" pitchFamily="18" charset="0"/>
                  </a:rPr>
                  <a:t>一</a:t>
                </a:r>
                <a:r>
                  <a:rPr lang="zh-TW" altLang="en-US" sz="3600" dirty="0">
                    <a:cs typeface="Times New Roman" panose="02020603050405020304" pitchFamily="18" charset="0"/>
                  </a:rPr>
                  <a:t>：系統架構圖</a:t>
                </a:r>
              </a:p>
            </p:txBody>
          </p:sp>
        </p:grp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0AD8687-7395-FDCC-CF58-2BFF10FF5EF4}"/>
              </a:ext>
            </a:extLst>
          </p:cNvPr>
          <p:cNvGrpSpPr/>
          <p:nvPr/>
        </p:nvGrpSpPr>
        <p:grpSpPr>
          <a:xfrm>
            <a:off x="631879" y="16258702"/>
            <a:ext cx="9540000" cy="10144598"/>
            <a:chOff x="588995" y="16724704"/>
            <a:chExt cx="9540000" cy="9852875"/>
          </a:xfrm>
        </p:grpSpPr>
        <p:sp>
          <p:nvSpPr>
            <p:cNvPr id="39" name="圓角矩形 5">
              <a:extLst>
                <a:ext uri="{FF2B5EF4-FFF2-40B4-BE49-F238E27FC236}">
                  <a16:creationId xmlns:a16="http://schemas.microsoft.com/office/drawing/2014/main" id="{77F0569B-C907-6316-E593-1592A7CB013D}"/>
                </a:ext>
              </a:extLst>
            </p:cNvPr>
            <p:cNvSpPr/>
            <p:nvPr/>
          </p:nvSpPr>
          <p:spPr>
            <a:xfrm>
              <a:off x="588995" y="16724704"/>
              <a:ext cx="9540000" cy="9852875"/>
            </a:xfrm>
            <a:prstGeom prst="roundRect">
              <a:avLst>
                <a:gd name="adj" fmla="val 9048"/>
              </a:avLst>
            </a:prstGeom>
            <a:solidFill>
              <a:schemeClr val="bg2">
                <a:alpha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464698D0-E1B1-09CA-88E1-3B6656259FF0}"/>
                </a:ext>
              </a:extLst>
            </p:cNvPr>
            <p:cNvSpPr txBox="1"/>
            <p:nvPr/>
          </p:nvSpPr>
          <p:spPr>
            <a:xfrm>
              <a:off x="942424" y="17231404"/>
              <a:ext cx="883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u="sng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檔案結構</a:t>
              </a:r>
              <a:endParaRPr lang="en-US" altLang="zh-TW" sz="3200" b="1" u="sng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2" name="Picture 16">
              <a:extLst>
                <a:ext uri="{FF2B5EF4-FFF2-40B4-BE49-F238E27FC236}">
                  <a16:creationId xmlns:a16="http://schemas.microsoft.com/office/drawing/2014/main" id="{FD9E363F-0E8D-E73E-526F-A95841A7F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673" y="17616535"/>
              <a:ext cx="1849257" cy="798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 Box 59">
              <a:extLst>
                <a:ext uri="{FF2B5EF4-FFF2-40B4-BE49-F238E27FC236}">
                  <a16:creationId xmlns:a16="http://schemas.microsoft.com/office/drawing/2014/main" id="{D1A27624-7518-4144-8019-126D01627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2059" y="25677207"/>
              <a:ext cx="6359828" cy="639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4699" tIns="42349" rIns="84699" bIns="42349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TW" altLang="en-US" sz="3600" dirty="0">
                  <a:cs typeface="Times New Roman" panose="02020603050405020304" pitchFamily="18" charset="0"/>
                </a:rPr>
                <a:t>圖二：資料夾結構示意圖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19844CA3-CE76-DDBC-E57E-EE22B0E6F734}"/>
                </a:ext>
              </a:extLst>
            </p:cNvPr>
            <p:cNvSpPr txBox="1"/>
            <p:nvPr/>
          </p:nvSpPr>
          <p:spPr>
            <a:xfrm>
              <a:off x="3424115" y="18470321"/>
              <a:ext cx="6303391" cy="674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此系統提供的建置文件：</a:t>
              </a:r>
              <a:endPara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742950" indent="-742950">
                <a:buAutoNum type="arabicPeriod"/>
              </a:pPr>
              <a:r>
                <a: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腳本</a:t>
              </a:r>
              <a:endPara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1200150" lvl="1" indent="-742950">
                <a:buFont typeface="Arial" panose="020B0604020202020204" pitchFamily="34" charset="0"/>
                <a:buChar char="•"/>
              </a:pPr>
              <a:r>
                <a: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create.sh</a:t>
              </a:r>
            </a:p>
            <a:p>
              <a:pPr marL="1200150" lvl="1" indent="-742950">
                <a:buFont typeface="Arial" panose="020B0604020202020204" pitchFamily="34" charset="0"/>
                <a:buChar char="•"/>
              </a:pPr>
              <a:r>
                <a: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create_APSERVER.sh</a:t>
              </a:r>
            </a:p>
            <a:p>
              <a:pPr marL="1200150" lvl="1" indent="-742950">
                <a:buFont typeface="Arial" panose="020B0604020202020204" pitchFamily="34" charset="0"/>
                <a:buChar char="•"/>
              </a:pPr>
              <a:r>
                <a: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create_WEBSERVER.sh</a:t>
              </a:r>
            </a:p>
            <a:p>
              <a:pPr marL="1200150" lvl="1" indent="-742950">
                <a:buFont typeface="Arial" panose="020B0604020202020204" pitchFamily="34" charset="0"/>
                <a:buChar char="•"/>
              </a:pPr>
              <a:r>
                <a: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remove.sh</a:t>
              </a:r>
            </a:p>
            <a:p>
              <a:pPr marL="1200150" lvl="1" indent="-742950">
                <a:buFont typeface="Arial" panose="020B0604020202020204" pitchFamily="34" charset="0"/>
                <a:buChar char="•"/>
              </a:pPr>
              <a:r>
                <a: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remove_APSERVER.sh</a:t>
              </a:r>
            </a:p>
            <a:p>
              <a:pPr marL="1200150" lvl="1" indent="-742950">
                <a:buFont typeface="Arial" panose="020B0604020202020204" pitchFamily="34" charset="0"/>
                <a:buChar char="•"/>
              </a:pPr>
              <a:r>
                <a: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remove_WEBSERVER.sh</a:t>
              </a:r>
            </a:p>
            <a:p>
              <a:pPr marL="1200150" lvl="1" indent="-742950">
                <a:buAutoNum type="arabicPeriod"/>
              </a:pPr>
              <a:endPara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742950" indent="-742950">
                <a:buFontTx/>
                <a:buAutoNum type="arabicPeriod"/>
              </a:pPr>
              <a:r>
                <a:rPr lang="en-US" altLang="zh-TW" sz="36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Dockerfile</a:t>
              </a:r>
              <a:r>
                <a: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範例</a:t>
              </a:r>
              <a:endPara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742950" indent="-742950">
                <a:buFontTx/>
                <a:buAutoNum type="arabicPeriod"/>
              </a:pPr>
              <a:endPara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742950" indent="-742950">
                <a:buFontTx/>
                <a:buAutoNum type="arabicPeriod"/>
              </a:pPr>
              <a:r>
                <a:rPr lang="en-US" altLang="zh-TW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apache2</a:t>
              </a:r>
              <a:r>
                <a:rPr lang="zh-TW" altLang="en-US" sz="36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範例配置檔</a:t>
              </a:r>
              <a:endPara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BCBC65B-D2E5-FC3C-99C5-6BC5908B10C9}"/>
              </a:ext>
            </a:extLst>
          </p:cNvPr>
          <p:cNvSpPr txBox="1"/>
          <p:nvPr/>
        </p:nvSpPr>
        <p:spPr>
          <a:xfrm>
            <a:off x="11552196" y="10191610"/>
            <a:ext cx="883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建置流程</a:t>
            </a:r>
            <a:endParaRPr lang="en-US" altLang="zh-TW" sz="3200" b="1" u="sng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0F3B56C6-8138-E4C1-FD3C-788797730ED5}"/>
              </a:ext>
            </a:extLst>
          </p:cNvPr>
          <p:cNvGrpSpPr/>
          <p:nvPr/>
        </p:nvGrpSpPr>
        <p:grpSpPr>
          <a:xfrm>
            <a:off x="11198767" y="20394448"/>
            <a:ext cx="9540000" cy="6026150"/>
            <a:chOff x="636535" y="9925050"/>
            <a:chExt cx="9540000" cy="6026150"/>
          </a:xfrm>
        </p:grpSpPr>
        <p:sp>
          <p:nvSpPr>
            <p:cNvPr id="63" name="圓角矩形 5">
              <a:extLst>
                <a:ext uri="{FF2B5EF4-FFF2-40B4-BE49-F238E27FC236}">
                  <a16:creationId xmlns:a16="http://schemas.microsoft.com/office/drawing/2014/main" id="{AFFCA4C2-CED7-2224-ACF6-71CE7B1238DE}"/>
                </a:ext>
              </a:extLst>
            </p:cNvPr>
            <p:cNvSpPr/>
            <p:nvPr/>
          </p:nvSpPr>
          <p:spPr>
            <a:xfrm>
              <a:off x="636535" y="9925050"/>
              <a:ext cx="9540000" cy="6026150"/>
            </a:xfrm>
            <a:prstGeom prst="roundRect">
              <a:avLst>
                <a:gd name="adj" fmla="val 9048"/>
              </a:avLst>
            </a:prstGeom>
            <a:solidFill>
              <a:schemeClr val="bg2">
                <a:alpha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63D8ECA-9DE9-D393-55BA-B6BC2C1CF6F8}"/>
                </a:ext>
              </a:extLst>
            </p:cNvPr>
            <p:cNvSpPr txBox="1"/>
            <p:nvPr/>
          </p:nvSpPr>
          <p:spPr>
            <a:xfrm>
              <a:off x="989964" y="10433859"/>
              <a:ext cx="883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u="sng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系統運作</a:t>
              </a:r>
              <a:endParaRPr lang="en-US" altLang="zh-TW" sz="3200" b="1" u="sng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7" name="Text Box 59">
              <a:extLst>
                <a:ext uri="{FF2B5EF4-FFF2-40B4-BE49-F238E27FC236}">
                  <a16:creationId xmlns:a16="http://schemas.microsoft.com/office/drawing/2014/main" id="{F587DAA1-C984-BCBD-C073-812DBD8B9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4847" y="15016340"/>
              <a:ext cx="4917417" cy="639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4699" tIns="42349" rIns="84699" bIns="42349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TW" altLang="en-US" sz="3600" dirty="0">
                  <a:cs typeface="Times New Roman" panose="02020603050405020304" pitchFamily="18" charset="0"/>
                </a:rPr>
                <a:t>圖四：系統運作示意圖</a:t>
              </a:r>
            </a:p>
          </p:txBody>
        </p:sp>
      </p:grpSp>
      <p:pic>
        <p:nvPicPr>
          <p:cNvPr id="73" name="圖片 72">
            <a:extLst>
              <a:ext uri="{FF2B5EF4-FFF2-40B4-BE49-F238E27FC236}">
                <a16:creationId xmlns:a16="http://schemas.microsoft.com/office/drawing/2014/main" id="{2A0DE32D-3EDF-1865-3511-5286525E5E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895" y="22058397"/>
            <a:ext cx="8919744" cy="302092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文字方塊 82">
            <a:extLst>
              <a:ext uri="{FF2B5EF4-FFF2-40B4-BE49-F238E27FC236}">
                <a16:creationId xmlns:a16="http://schemas.microsoft.com/office/drawing/2014/main" id="{94F4A0E8-22D4-170E-C649-95FD368475CF}"/>
              </a:ext>
            </a:extLst>
          </p:cNvPr>
          <p:cNvSpPr txBox="1"/>
          <p:nvPr/>
        </p:nvSpPr>
        <p:spPr>
          <a:xfrm>
            <a:off x="11508895" y="10898463"/>
            <a:ext cx="883314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sz="3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Dockerfile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後，使用腳本進行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設置，填入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subsite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port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即可架設網站：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indent="-742950">
              <a:buAutoNum type="arabicPeriod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單一伺服器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使用下列腳本進行建置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create.sh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remove.sh</a:t>
            </a:r>
          </a:p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伺服器分離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使用下列腳本進行建置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create_APSERVER.sh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create_WEBSERVER.sh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remove_APSERVER.sh</a:t>
            </a:r>
          </a:p>
          <a:p>
            <a:pPr marL="1657350" lvl="2" indent="-74295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remove_WEBSERVER.sh</a:t>
            </a:r>
          </a:p>
        </p:txBody>
      </p:sp>
    </p:spTree>
    <p:extLst>
      <p:ext uri="{BB962C8B-B14F-4D97-AF65-F5344CB8AC3E}">
        <p14:creationId xmlns:p14="http://schemas.microsoft.com/office/powerpoint/2010/main" val="311830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</TotalTime>
  <Words>269</Words>
  <Application>Microsoft Office PowerPoint</Application>
  <PresentationFormat>自訂</PresentationFormat>
  <Paragraphs>39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Montserrat Medium</vt:lpstr>
      <vt:lpstr>Times New Roman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jean .</dc:creator>
  <cp:lastModifiedBy>聖博 林</cp:lastModifiedBy>
  <cp:revision>16</cp:revision>
  <cp:lastPrinted>2024-11-13T08:46:17Z</cp:lastPrinted>
  <dcterms:created xsi:type="dcterms:W3CDTF">2022-11-07T13:10:40Z</dcterms:created>
  <dcterms:modified xsi:type="dcterms:W3CDTF">2024-11-25T21:08:24Z</dcterms:modified>
</cp:coreProperties>
</file>